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66" r:id="rId2"/>
    <p:sldId id="454" r:id="rId3"/>
    <p:sldId id="258" r:id="rId4"/>
    <p:sldId id="456" r:id="rId5"/>
    <p:sldId id="410" r:id="rId6"/>
    <p:sldId id="459" r:id="rId7"/>
    <p:sldId id="411" r:id="rId8"/>
    <p:sldId id="463" r:id="rId9"/>
    <p:sldId id="412" r:id="rId10"/>
    <p:sldId id="465" r:id="rId11"/>
    <p:sldId id="413" r:id="rId12"/>
    <p:sldId id="357" r:id="rId13"/>
    <p:sldId id="414" r:id="rId14"/>
    <p:sldId id="358" r:id="rId15"/>
    <p:sldId id="415" r:id="rId16"/>
    <p:sldId id="359" r:id="rId17"/>
    <p:sldId id="416" r:id="rId18"/>
    <p:sldId id="360" r:id="rId19"/>
    <p:sldId id="417" r:id="rId20"/>
    <p:sldId id="361" r:id="rId21"/>
    <p:sldId id="418" r:id="rId22"/>
    <p:sldId id="362" r:id="rId23"/>
    <p:sldId id="419" r:id="rId24"/>
    <p:sldId id="363" r:id="rId25"/>
    <p:sldId id="364" r:id="rId26"/>
    <p:sldId id="420" r:id="rId27"/>
    <p:sldId id="365" r:id="rId28"/>
    <p:sldId id="421" r:id="rId29"/>
    <p:sldId id="366" r:id="rId30"/>
    <p:sldId id="422" r:id="rId31"/>
    <p:sldId id="367" r:id="rId32"/>
    <p:sldId id="423" r:id="rId33"/>
    <p:sldId id="368" r:id="rId34"/>
    <p:sldId id="424" r:id="rId35"/>
    <p:sldId id="369" r:id="rId36"/>
    <p:sldId id="425" r:id="rId37"/>
    <p:sldId id="370" r:id="rId38"/>
    <p:sldId id="426" r:id="rId39"/>
    <p:sldId id="371" r:id="rId40"/>
    <p:sldId id="427" r:id="rId41"/>
    <p:sldId id="372" r:id="rId42"/>
    <p:sldId id="428" r:id="rId43"/>
    <p:sldId id="373" r:id="rId44"/>
    <p:sldId id="429" r:id="rId45"/>
    <p:sldId id="374" r:id="rId46"/>
    <p:sldId id="430" r:id="rId47"/>
    <p:sldId id="375" r:id="rId48"/>
    <p:sldId id="431" r:id="rId49"/>
    <p:sldId id="376" r:id="rId50"/>
    <p:sldId id="432" r:id="rId51"/>
    <p:sldId id="377" r:id="rId52"/>
    <p:sldId id="433" r:id="rId53"/>
    <p:sldId id="378" r:id="rId54"/>
    <p:sldId id="434" r:id="rId55"/>
    <p:sldId id="379" r:id="rId56"/>
    <p:sldId id="435" r:id="rId57"/>
    <p:sldId id="380" r:id="rId58"/>
    <p:sldId id="436" r:id="rId59"/>
    <p:sldId id="381" r:id="rId60"/>
    <p:sldId id="437" r:id="rId61"/>
    <p:sldId id="382" r:id="rId62"/>
    <p:sldId id="438" r:id="rId63"/>
    <p:sldId id="383" r:id="rId64"/>
    <p:sldId id="439" r:id="rId65"/>
    <p:sldId id="384" r:id="rId66"/>
    <p:sldId id="440" r:id="rId67"/>
    <p:sldId id="385" r:id="rId68"/>
    <p:sldId id="441" r:id="rId69"/>
    <p:sldId id="386" r:id="rId70"/>
    <p:sldId id="442" r:id="rId71"/>
    <p:sldId id="387" r:id="rId72"/>
    <p:sldId id="443" r:id="rId73"/>
    <p:sldId id="388" r:id="rId74"/>
    <p:sldId id="444" r:id="rId75"/>
    <p:sldId id="389" r:id="rId76"/>
    <p:sldId id="445" r:id="rId77"/>
    <p:sldId id="390" r:id="rId78"/>
    <p:sldId id="446" r:id="rId79"/>
    <p:sldId id="391" r:id="rId80"/>
    <p:sldId id="447" r:id="rId81"/>
    <p:sldId id="392" r:id="rId82"/>
    <p:sldId id="448" r:id="rId83"/>
    <p:sldId id="393" r:id="rId84"/>
    <p:sldId id="449" r:id="rId85"/>
    <p:sldId id="394" r:id="rId86"/>
    <p:sldId id="450" r:id="rId87"/>
    <p:sldId id="451" r:id="rId88"/>
    <p:sldId id="467" r:id="rId8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C274A-4E77-423D-9E86-98F379F093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5A8114-41EF-44D1-A6B7-9255E20E46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97A26-4CFD-4A9D-BFD1-55BB63F37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0B56D-2FE4-4D2B-AAFA-59602249E996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6AA01-8E85-4778-9A42-B949C5FF6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E5AF5-AF05-4AC4-AA0A-5FB6767B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F91A-738D-4AE2-9AA0-9BCBC5508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61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A7A14-FF3B-421E-92D0-E8B128420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0C87C-36E1-42C0-B649-FC91F5445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F4EB2-1871-4F6C-9E20-679872062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0B56D-2FE4-4D2B-AAFA-59602249E996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5368C-DAB7-462A-B4E2-2F81629B0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64F4D-E82F-4283-881A-1F07E37EB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F91A-738D-4AE2-9AA0-9BCBC5508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861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310E3-3FCF-4781-8FF9-4E1EA24AE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7B4055-44F8-4E19-A9A8-2C2770584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44E48-302D-42D9-9DB3-2A583E875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0B56D-2FE4-4D2B-AAFA-59602249E996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B53F3-6614-4584-9E70-6C225E59C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C6B8E-236A-4576-B0EC-8DE3DDDE4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F91A-738D-4AE2-9AA0-9BCBC5508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03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19B1F-6353-4D48-8A68-82798D2F3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1FF37-EF2D-42CB-9737-BE9ADEC9B1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7DC301-C03A-4DE7-B3F8-71D1C7808E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9192CB-2D7D-461D-8BE0-AB18618C9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0B56D-2FE4-4D2B-AAFA-59602249E996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AF8D3-FCEB-464D-8839-5B830AA5F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88151-2C10-4F0C-97E9-8D715C0C1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F91A-738D-4AE2-9AA0-9BCBC5508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175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9A7F3-A999-45D9-8273-8132F0059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A866F0-93C7-4A62-AED8-2ECBC53DA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0FAAF7-2287-4A1F-A25C-A80095DD7B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84B74-CD3E-4215-9605-0A5344ED97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EAFC80-FA35-4E06-B603-F1186B02C4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5D4FC9-CC0F-41B1-8D40-D409041DD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0B56D-2FE4-4D2B-AAFA-59602249E996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1B4975-4CFE-49BF-97A4-4D9CF939C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BF7424-E691-4B19-A4B8-E2247E5CD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F91A-738D-4AE2-9AA0-9BCBC5508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736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9530A-4EC4-4971-B32B-1187739FE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BB27F-548F-47F2-B7E9-10BB0F838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0B56D-2FE4-4D2B-AAFA-59602249E996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B2E10C-41C1-479E-A723-FC5D7D5A9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C450C1-388C-4DC4-AC0E-591AF4743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F91A-738D-4AE2-9AA0-9BCBC5508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536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C45A6D-4418-4406-B099-568720B65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0B56D-2FE4-4D2B-AAFA-59602249E996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233F2D-5A26-4FC7-95CD-5A8C3BEA8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E37772-78C6-471F-9C12-5060FC0AE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F91A-738D-4AE2-9AA0-9BCBC5508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856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05B79-1F2A-4748-B239-4533C0C1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BFD13-B75F-45A2-B45D-75396D532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AB567F-A98F-4D8E-9104-545026583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68BCB-D62F-4E9C-8858-3019353AA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0B56D-2FE4-4D2B-AAFA-59602249E996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EDE98-7204-46C2-9217-03421E7A3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C3B427-C332-429E-BC24-A3F38928F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F91A-738D-4AE2-9AA0-9BCBC5508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602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FD59F-63FF-42E0-BA57-5618EBF81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EBAC47-21D0-4BF8-B875-E8D7771C92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800BB-E6A6-4F88-BA17-6A2D58C7BF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E7C25B-935B-4D1A-AC15-88CBFE8D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0B56D-2FE4-4D2B-AAFA-59602249E996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08D3F-16C9-488F-BB9F-88908D994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4CFC56-54E3-4DE9-BD30-5752BD9DA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F91A-738D-4AE2-9AA0-9BCBC5508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874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92724-4C60-4093-AFAF-4DC34003B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6E212-5F12-4CA6-B6AE-F98976398E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C0CDF-D9AA-4A8B-AA59-C8129D2E7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0B56D-2FE4-4D2B-AAFA-59602249E996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A67BB-DECD-4946-A38D-014A8093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F7CAD-7AE8-486C-AB81-1D20CB74D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F91A-738D-4AE2-9AA0-9BCBC5508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754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F2335A-8D68-4975-86E4-67A589A6C3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35A2D5-59CE-4001-A41B-AFC8DD44F3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6B9BD-38AB-43E7-9BB6-EC37A6E6C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0B56D-2FE4-4D2B-AAFA-59602249E996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E1043-562D-4C7E-BA70-5FBA5CF93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C3B5F-3CD4-4D28-A257-F837A11CC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F91A-738D-4AE2-9AA0-9BCBC5508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279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B42446-A790-4F02-8B8B-10E6B8D6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B0ED6-4AA8-4B00-8EFD-B29004DF7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7D441-0F6C-45F0-9ACA-4A391B0529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0B56D-2FE4-4D2B-AAFA-59602249E996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15CDE-ECD1-45C6-8016-07620C8DF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1573D-95A9-4F4B-8186-B268AB86A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8F91A-738D-4AE2-9AA0-9BCBC5508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137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450EE59-AFF1-4623-A737-409A4CDCBF6B}"/>
              </a:ext>
            </a:extLst>
          </p:cNvPr>
          <p:cNvSpPr txBox="1"/>
          <p:nvPr/>
        </p:nvSpPr>
        <p:spPr>
          <a:xfrm>
            <a:off x="1711234" y="696685"/>
            <a:ext cx="8769532" cy="5140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800" kern="1400" spc="-5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Pedro Rabbit</a:t>
            </a:r>
            <a:endParaRPr lang="en-GB" sz="4800" kern="1400" spc="-5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GB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Based on Peter Rabbit 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GB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by Beatrix Potter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GB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GB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Spanglish </a:t>
            </a:r>
            <a:r>
              <a:rPr lang="en-GB" sz="2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versión</a:t>
            </a:r>
            <a:r>
              <a:rPr lang="en-GB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creado</a:t>
            </a:r>
            <a:r>
              <a:rPr lang="en-GB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por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s-ES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Lucía Corazón</a:t>
            </a:r>
            <a:endParaRPr lang="en-GB" sz="28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403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237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48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Pedro Rabbit</a:t>
            </a:r>
            <a:endParaRPr lang="en-GB" sz="4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Once upon a time there were uno, dos, </a:t>
            </a:r>
            <a:r>
              <a:rPr lang="en-US" sz="4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tres</a:t>
            </a:r>
            <a:r>
              <a:rPr lang="en-US" sz="4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c</a:t>
            </a:r>
            <a:r>
              <a:rPr lang="en-GB" sz="4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uatro</a:t>
            </a:r>
            <a:r>
              <a:rPr lang="en-GB" sz="4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little rabbits, and their </a:t>
            </a:r>
            <a:r>
              <a:rPr lang="en-GB" sz="4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nombres</a:t>
            </a:r>
            <a:r>
              <a:rPr lang="en-GB" sz="4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were </a:t>
            </a:r>
            <a:r>
              <a:rPr lang="en-GB" sz="4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Flopsy</a:t>
            </a:r>
            <a:r>
              <a:rPr lang="en-GB" sz="4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4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Mopsy</a:t>
            </a:r>
            <a:r>
              <a:rPr lang="en-GB" sz="4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Cotton-tail, and Pedro.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9498AE-F1F4-4004-A546-5FCF47C524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4423777"/>
            <a:ext cx="3657600" cy="242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83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2AF4E6-AF2A-4C99-90E6-FD3C9FA545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43" y="16116"/>
            <a:ext cx="10300379" cy="684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05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145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en-GB" sz="4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They lived with their </a:t>
            </a:r>
            <a:r>
              <a:rPr lang="en-GB" sz="4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Mamá</a:t>
            </a:r>
            <a:r>
              <a:rPr lang="en-GB" sz="4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in a sand-bank, underneath the roots de un </a:t>
            </a:r>
            <a:r>
              <a:rPr lang="en-GB" sz="4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muy</a:t>
            </a:r>
            <a:r>
              <a:rPr lang="en-GB" sz="4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grande</a:t>
            </a:r>
            <a:r>
              <a:rPr lang="en-GB" sz="4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fir-tree.</a:t>
            </a:r>
          </a:p>
        </p:txBody>
      </p:sp>
      <p:pic>
        <p:nvPicPr>
          <p:cNvPr id="4" name="Picture 3" descr="A picture containing tree, outdoor, grass, plant&#10;&#10;Description automatically generated">
            <a:extLst>
              <a:ext uri="{FF2B5EF4-FFF2-40B4-BE49-F238E27FC236}">
                <a16:creationId xmlns:a16="http://schemas.microsoft.com/office/drawing/2014/main" id="{7967D2B5-6B54-41FD-9E8B-09C5A27C9E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943" y="3426385"/>
            <a:ext cx="5138057" cy="343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292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ree, outdoor, grass, plant&#10;&#10;Description automatically generated">
            <a:extLst>
              <a:ext uri="{FF2B5EF4-FFF2-40B4-BE49-F238E27FC236}">
                <a16:creationId xmlns:a16="http://schemas.microsoft.com/office/drawing/2014/main" id="{DDFCED1B-76BC-4EA0-B17E-C56FD0DB36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33" y="-8433"/>
            <a:ext cx="10280907" cy="68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77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145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en-GB" sz="4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“Now, mis </a:t>
            </a:r>
            <a:r>
              <a:rPr lang="en-GB" sz="4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amores</a:t>
            </a:r>
            <a:r>
              <a:rPr lang="en-GB" sz="4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,” said old </a:t>
            </a:r>
            <a:r>
              <a:rPr lang="en-GB" sz="4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Señora</a:t>
            </a:r>
            <a:r>
              <a:rPr lang="en-GB" sz="4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Rabbit una </a:t>
            </a:r>
            <a:r>
              <a:rPr lang="en-GB" sz="4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mañana</a:t>
            </a:r>
            <a:r>
              <a:rPr lang="en-GB" sz="4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“you may go into the fields or down la </a:t>
            </a:r>
            <a:r>
              <a:rPr lang="en-GB" sz="4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avenida</a:t>
            </a:r>
            <a:r>
              <a:rPr lang="en-GB" sz="4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</a:p>
        </p:txBody>
      </p:sp>
      <p:pic>
        <p:nvPicPr>
          <p:cNvPr id="4" name="Picture 3" descr="A dirt path through a forest&#10;&#10;Description automatically generated with medium confidence">
            <a:extLst>
              <a:ext uri="{FF2B5EF4-FFF2-40B4-BE49-F238E27FC236}">
                <a16:creationId xmlns:a16="http://schemas.microsoft.com/office/drawing/2014/main" id="{57D7AE19-152B-4413-9218-6059646FC4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651" y="3432201"/>
            <a:ext cx="5129349" cy="34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695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rt path through a forest&#10;&#10;Description automatically generated with medium confidence">
            <a:extLst>
              <a:ext uri="{FF2B5EF4-FFF2-40B4-BE49-F238E27FC236}">
                <a16:creationId xmlns:a16="http://schemas.microsoft.com/office/drawing/2014/main" id="{1D7C859F-CC27-4D6B-AA9E-3D047EDA5A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59" y="0"/>
            <a:ext cx="10272197" cy="686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513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“But don’t go into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jardín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of old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Señor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McGregor: your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Papá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had un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accidente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there.  He was put in a pie by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Señora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McGregor.”</a:t>
            </a:r>
            <a:endParaRPr lang="en-GB" sz="4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5CC0F6-EA13-4B6F-9AFE-A4B7EA21D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8" b="13572"/>
          <a:stretch/>
        </p:blipFill>
        <p:spPr bwMode="auto">
          <a:xfrm>
            <a:off x="8069802" y="3928505"/>
            <a:ext cx="4122198" cy="29294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73170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479943-A6AA-44CA-BE43-8734256D43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8" b="13572"/>
          <a:stretch/>
        </p:blipFill>
        <p:spPr bwMode="auto">
          <a:xfrm>
            <a:off x="1262743" y="-5818"/>
            <a:ext cx="9658325" cy="68638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97251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3396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en-GB" sz="48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“Now run along.  ¡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Vamos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!  And don’t get into any mischief.  I am going out.”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047DA-3627-4C8E-B6EC-1F987E68B2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080" y="3723017"/>
            <a:ext cx="4693920" cy="31349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0999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8515FE-C9A5-4D4F-A36F-AA07D7C3F4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60" y="0"/>
            <a:ext cx="1026828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3492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329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Then old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Señora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Rabbit took a basket and her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paraguas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and went through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bosque to the baker’s.  </a:t>
            </a:r>
          </a:p>
        </p:txBody>
      </p:sp>
      <p:pic>
        <p:nvPicPr>
          <p:cNvPr id="4" name="Picture 3" descr="A picture containing container, basket&#10;&#10;Description automatically generated">
            <a:extLst>
              <a:ext uri="{FF2B5EF4-FFF2-40B4-BE49-F238E27FC236}">
                <a16:creationId xmlns:a16="http://schemas.microsoft.com/office/drawing/2014/main" id="{AD96845D-E4F9-4125-8758-0A977DFE07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29" b="28495"/>
          <a:stretch/>
        </p:blipFill>
        <p:spPr bwMode="auto">
          <a:xfrm>
            <a:off x="7559041" y="3432169"/>
            <a:ext cx="4632960" cy="34258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32036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ontainer, basket&#10;&#10;Description automatically generated">
            <a:extLst>
              <a:ext uri="{FF2B5EF4-FFF2-40B4-BE49-F238E27FC236}">
                <a16:creationId xmlns:a16="http://schemas.microsoft.com/office/drawing/2014/main" id="{A43D5986-EF01-4AC2-AD8D-1CA02FE208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29" b="28495"/>
          <a:stretch/>
        </p:blipFill>
        <p:spPr bwMode="auto">
          <a:xfrm>
            <a:off x="1445623" y="-9710"/>
            <a:ext cx="9287623" cy="68677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12740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329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s-ES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es-ES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bought</a:t>
            </a:r>
            <a:r>
              <a:rPr lang="es-ES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una botella de limonada and uno, dos, tres, cuatro, </a:t>
            </a:r>
            <a:r>
              <a:rPr lang="es-ES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little</a:t>
            </a:r>
            <a:r>
              <a:rPr lang="es-ES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cakes</a:t>
            </a:r>
            <a:r>
              <a:rPr lang="es-ES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called</a:t>
            </a:r>
            <a:r>
              <a:rPr lang="es-ES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Magdalenas.</a:t>
            </a:r>
            <a:endParaRPr lang="en-GB" sz="48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icture containing food, bread&#10;&#10;Description automatically generated">
            <a:extLst>
              <a:ext uri="{FF2B5EF4-FFF2-40B4-BE49-F238E27FC236}">
                <a16:creationId xmlns:a16="http://schemas.microsoft.com/office/drawing/2014/main" id="{A09744DD-BA48-45A9-B8BF-C30DC2C583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35" y="3426823"/>
            <a:ext cx="5146766" cy="34311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6923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food, bread&#10;&#10;Description automatically generated">
            <a:extLst>
              <a:ext uri="{FF2B5EF4-FFF2-40B4-BE49-F238E27FC236}">
                <a16:creationId xmlns:a16="http://schemas.microsoft.com/office/drawing/2014/main" id="{66F8A8CA-2C80-4CCA-AD20-8A1A03CF77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35" y="-2178"/>
            <a:ext cx="10290266" cy="68601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2299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329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Flopsy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Mopsy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and Cotton-tail, who were good little bunnies, went down la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avenida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to gather blackberries.</a:t>
            </a:r>
          </a:p>
        </p:txBody>
      </p:sp>
      <p:pic>
        <p:nvPicPr>
          <p:cNvPr id="4" name="Picture 3" descr="A close up of some berries&#10;&#10;Description automatically generated with medium confidence">
            <a:extLst>
              <a:ext uri="{FF2B5EF4-FFF2-40B4-BE49-F238E27FC236}">
                <a16:creationId xmlns:a16="http://schemas.microsoft.com/office/drawing/2014/main" id="{54F73AA1-A374-4B55-A165-FC8F48BE8C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320" y="3478731"/>
            <a:ext cx="5059680" cy="33792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9609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some berries&#10;&#10;Description automatically generated with medium confidence">
            <a:extLst>
              <a:ext uri="{FF2B5EF4-FFF2-40B4-BE49-F238E27FC236}">
                <a16:creationId xmlns:a16="http://schemas.microsoft.com/office/drawing/2014/main" id="{E03BD88B-5E31-40A9-A8F7-AD6509A32A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" y="9016"/>
            <a:ext cx="10254780" cy="68489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8508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But Pedro, who was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muy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travieso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ran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inmediatemente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jardín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Señor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McGregor, and squeezed under the gate!</a:t>
            </a:r>
          </a:p>
        </p:txBody>
      </p:sp>
      <p:pic>
        <p:nvPicPr>
          <p:cNvPr id="4" name="Picture 3" descr="A picture containing tree, outdoor, building, plant&#10;&#10;Description automatically generated">
            <a:extLst>
              <a:ext uri="{FF2B5EF4-FFF2-40B4-BE49-F238E27FC236}">
                <a16:creationId xmlns:a16="http://schemas.microsoft.com/office/drawing/2014/main" id="{00CCC975-E60B-489D-AF38-998337F6E2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44" b="6968"/>
          <a:stretch/>
        </p:blipFill>
        <p:spPr bwMode="auto">
          <a:xfrm>
            <a:off x="8535035" y="3429000"/>
            <a:ext cx="3656965" cy="3429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30915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ree, outdoor, building, plant&#10;&#10;Description automatically generated">
            <a:extLst>
              <a:ext uri="{FF2B5EF4-FFF2-40B4-BE49-F238E27FC236}">
                <a16:creationId xmlns:a16="http://schemas.microsoft.com/office/drawing/2014/main" id="{B9F10562-8D25-48CC-9420-0E151570CF8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9" b="6968"/>
          <a:stretch/>
        </p:blipFill>
        <p:spPr bwMode="auto">
          <a:xfrm>
            <a:off x="431074" y="-5134912"/>
            <a:ext cx="11329851" cy="127463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48987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2185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Primero he ate some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lechugas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and some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coliflor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; and then he ate some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tomates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898020-21C0-4075-84DE-705360AC63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735" y="3213735"/>
            <a:ext cx="3644265" cy="36442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09873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BE8CFF-D2D5-4D1B-847A-8160ED5DD4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875" y="-1169125"/>
            <a:ext cx="9492342" cy="94923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7207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2185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And then, feeling un poco sick, he went to look for some parsley.</a:t>
            </a:r>
          </a:p>
        </p:txBody>
      </p:sp>
      <p:pic>
        <p:nvPicPr>
          <p:cNvPr id="4" name="Picture 3" descr="A close up of some leaves&#10;&#10;Description automatically generated with low confidence">
            <a:extLst>
              <a:ext uri="{FF2B5EF4-FFF2-40B4-BE49-F238E27FC236}">
                <a16:creationId xmlns:a16="http://schemas.microsoft.com/office/drawing/2014/main" id="{DC041919-69CA-4F33-9FA2-60AD018435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42900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0434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some leaves&#10;&#10;Description automatically generated with low confidence">
            <a:extLst>
              <a:ext uri="{FF2B5EF4-FFF2-40B4-BE49-F238E27FC236}">
                <a16:creationId xmlns:a16="http://schemas.microsoft.com/office/drawing/2014/main" id="{400421E0-C269-4EC2-9304-FB0C4AA794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17" y="-672737"/>
            <a:ext cx="11216640" cy="8412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66930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329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But round the end of the pepino frame, who should he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encontrar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but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Señor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McGregor!</a:t>
            </a:r>
          </a:p>
        </p:txBody>
      </p:sp>
      <p:pic>
        <p:nvPicPr>
          <p:cNvPr id="4" name="Picture 3" descr="A picture containing plant, vegetable&#10;&#10;Description automatically generated">
            <a:extLst>
              <a:ext uri="{FF2B5EF4-FFF2-40B4-BE49-F238E27FC236}">
                <a16:creationId xmlns:a16="http://schemas.microsoft.com/office/drawing/2014/main" id="{A76ADC01-C45E-4774-8A37-37D2B68484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320" y="3478731"/>
            <a:ext cx="5059680" cy="33792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6504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5509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Señor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McGregor was on his manos y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rodillas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planting out some young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plantas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brócoli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but he jumped up and ran after Pedro, shouting out, “Stop, thief!  ¡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Ladrón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!” </a:t>
            </a:r>
            <a:endParaRPr lang="en-GB" sz="4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9348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outdoor, person, tree, old&#10;&#10;Description automatically generated">
            <a:extLst>
              <a:ext uri="{FF2B5EF4-FFF2-40B4-BE49-F238E27FC236}">
                <a16:creationId xmlns:a16="http://schemas.microsoft.com/office/drawing/2014/main" id="{CD92C3B0-6F3E-4E34-A993-A5364D7553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25" y="-496482"/>
            <a:ext cx="11225349" cy="74562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09368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329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Pedro was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muy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muy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asustado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; he rushed all over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jardín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porque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he had forgotten the way back to the gate.  </a:t>
            </a:r>
          </a:p>
        </p:txBody>
      </p:sp>
      <p:pic>
        <p:nvPicPr>
          <p:cNvPr id="4" name="Picture 3" descr="A picture containing outdoor, green, plant, vegetable&#10;&#10;Description automatically generated">
            <a:extLst>
              <a:ext uri="{FF2B5EF4-FFF2-40B4-BE49-F238E27FC236}">
                <a16:creationId xmlns:a16="http://schemas.microsoft.com/office/drawing/2014/main" id="{7976FEC2-C745-4888-84E4-C7D9AAECB7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657" y="3571793"/>
            <a:ext cx="4920343" cy="3286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2223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outdoor, green, plant, vegetable&#10;&#10;Description automatically generated">
            <a:extLst>
              <a:ext uri="{FF2B5EF4-FFF2-40B4-BE49-F238E27FC236}">
                <a16:creationId xmlns:a16="http://schemas.microsoft.com/office/drawing/2014/main" id="{B63F8C13-ABBA-4C07-8213-5D03DC3F64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37" y="-142207"/>
            <a:ext cx="10842172" cy="7241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0932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329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 lost one of his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zapatos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amongst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brócoli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and the other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zapato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amongst las patatas.</a:t>
            </a:r>
          </a:p>
        </p:txBody>
      </p:sp>
      <p:pic>
        <p:nvPicPr>
          <p:cNvPr id="4" name="Picture 3" descr="A picture containing grass, toy, orange, colorful&#10;&#10;Description automatically generated">
            <a:extLst>
              <a:ext uri="{FF2B5EF4-FFF2-40B4-BE49-F238E27FC236}">
                <a16:creationId xmlns:a16="http://schemas.microsoft.com/office/drawing/2014/main" id="{F5D3E152-5621-4DEC-9CF5-72B65D6A78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274" y="3547116"/>
            <a:ext cx="5207726" cy="33108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60315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grass, toy, orange, colorful&#10;&#10;Description automatically generated">
            <a:extLst>
              <a:ext uri="{FF2B5EF4-FFF2-40B4-BE49-F238E27FC236}">
                <a16:creationId xmlns:a16="http://schemas.microsoft.com/office/drawing/2014/main" id="{04611131-1D39-4179-93F7-37ADBCC350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5" y="-3690"/>
            <a:ext cx="10781211" cy="68543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52607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329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After losing his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zapatos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he ran on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cuatro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patas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and went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mucho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más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rápido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 descr="A bird flying in the air&#10;&#10;Description automatically generated with low confidence">
            <a:extLst>
              <a:ext uri="{FF2B5EF4-FFF2-40B4-BE49-F238E27FC236}">
                <a16:creationId xmlns:a16="http://schemas.microsoft.com/office/drawing/2014/main" id="{0707E9DE-CAF7-4AFB-B148-D658476086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113" y="3479929"/>
            <a:ext cx="5057887" cy="33780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90103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ird flying in the air&#10;&#10;Description automatically generated with low confidence">
            <a:extLst>
              <a:ext uri="{FF2B5EF4-FFF2-40B4-BE49-F238E27FC236}">
                <a16:creationId xmlns:a16="http://schemas.microsoft.com/office/drawing/2014/main" id="{DCEF9D60-0AD6-43AA-91CB-316D6269A6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9" y="-194553"/>
            <a:ext cx="10929257" cy="72994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937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5509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 might have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escapado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if he had not run into a strawberry net, and got caught by the large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botones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on his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chaqueta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 It was a blue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chaqueta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with brass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botones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quite new.</a:t>
            </a:r>
          </a:p>
        </p:txBody>
      </p:sp>
    </p:spTree>
    <p:extLst>
      <p:ext uri="{BB962C8B-B14F-4D97-AF65-F5344CB8AC3E}">
        <p14:creationId xmlns:p14="http://schemas.microsoft.com/office/powerpoint/2010/main" val="38898354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air of blue jeans&#10;&#10;Description automatically generated with medium confidence">
            <a:extLst>
              <a:ext uri="{FF2B5EF4-FFF2-40B4-BE49-F238E27FC236}">
                <a16:creationId xmlns:a16="http://schemas.microsoft.com/office/drawing/2014/main" id="{98368BE0-8B7C-4598-8BC6-29B82B47B7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31" y="-281799"/>
            <a:ext cx="11129555" cy="74332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34763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5509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Pedro gave himself up for lost, and shed big tears; but his sobs were overheard by his amigos, the sparrows, who flew to him and begged him to try to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escapar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37380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rds on a tree branch&#10;&#10;Description automatically generated with medium confidence">
            <a:extLst>
              <a:ext uri="{FF2B5EF4-FFF2-40B4-BE49-F238E27FC236}">
                <a16:creationId xmlns:a16="http://schemas.microsoft.com/office/drawing/2014/main" id="{F5041143-242E-4192-AB23-7078A9A049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-228600"/>
            <a:ext cx="10972799" cy="7315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26735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5509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Señor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McGregor came up with a bucket, with la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intención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to pop it over Pedro; but Pedro wriggled out of the strawberry net just in time, leaving his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chaqueta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behind him.</a:t>
            </a:r>
          </a:p>
        </p:txBody>
      </p:sp>
    </p:spTree>
    <p:extLst>
      <p:ext uri="{BB962C8B-B14F-4D97-AF65-F5344CB8AC3E}">
        <p14:creationId xmlns:p14="http://schemas.microsoft.com/office/powerpoint/2010/main" val="2717605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CF5737-1BFA-4F2D-8F81-DC3619B3A1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88" b="9992"/>
          <a:stretch/>
        </p:blipFill>
        <p:spPr bwMode="auto">
          <a:xfrm>
            <a:off x="670560" y="-291921"/>
            <a:ext cx="10850880" cy="74418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078563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And rushed into the shed, and jumped into a watering-can.  It would have been perfecto to hide in, if it had not been full of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agua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385EE0-71F7-48B7-83B1-023E8FDEA8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074" y="3793671"/>
            <a:ext cx="4902926" cy="30643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78618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6B2373-04C4-4367-B225-34193CBA3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49" y="-32657"/>
            <a:ext cx="11157420" cy="69733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5160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Señor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McGregor was quite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seguro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that Pedro was somewhere in the shed, perhaps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escondido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underneath a flower-pot.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4A6A3E-DE32-4006-A9AA-9EB87C7EDA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1" b="7123"/>
          <a:stretch/>
        </p:blipFill>
        <p:spPr bwMode="auto">
          <a:xfrm>
            <a:off x="9239794" y="3643959"/>
            <a:ext cx="2969623" cy="32140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921065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75116D-F727-49AD-8DF6-B75777B80E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1" b="7123"/>
          <a:stretch/>
        </p:blipFill>
        <p:spPr bwMode="auto">
          <a:xfrm>
            <a:off x="2926080" y="-1823"/>
            <a:ext cx="6339839" cy="68616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271628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 began to turn over the pots, looking under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cada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uno.  Pedro sneezed – “¡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Achú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!” 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Señor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McGregor was after him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inmediatemente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 descr="A picture containing coffee, table, cup, indoor&#10;&#10;Description automatically generated">
            <a:extLst>
              <a:ext uri="{FF2B5EF4-FFF2-40B4-BE49-F238E27FC236}">
                <a16:creationId xmlns:a16="http://schemas.microsoft.com/office/drawing/2014/main" id="{1C27BC0B-B717-45F1-9DEB-73DB09CC2B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19" b="23328"/>
          <a:stretch/>
        </p:blipFill>
        <p:spPr bwMode="auto">
          <a:xfrm>
            <a:off x="6662057" y="3619157"/>
            <a:ext cx="5529943" cy="32388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904383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offee, table, cup, indoor&#10;&#10;Description automatically generated">
            <a:extLst>
              <a:ext uri="{FF2B5EF4-FFF2-40B4-BE49-F238E27FC236}">
                <a16:creationId xmlns:a16="http://schemas.microsoft.com/office/drawing/2014/main" id="{4394A90A-12DE-4F25-9459-FAE2896ED6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19" b="23328"/>
          <a:stretch/>
        </p:blipFill>
        <p:spPr bwMode="auto">
          <a:xfrm>
            <a:off x="243841" y="1438"/>
            <a:ext cx="11706772" cy="68565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946291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And tried to put his big, gardener’s bota on Pedro, who jumped out of a window, knocking over uno, dos,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tres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cuatro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plantas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688442-C995-498D-A6CE-7A82A973C2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5" b="32701"/>
          <a:stretch/>
        </p:blipFill>
        <p:spPr bwMode="auto">
          <a:xfrm>
            <a:off x="7306491" y="3490088"/>
            <a:ext cx="4885509" cy="33679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663128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C1A596-6134-414A-A940-986C1457B7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5" b="32701"/>
          <a:stretch/>
        </p:blipFill>
        <p:spPr bwMode="auto">
          <a:xfrm>
            <a:off x="1071153" y="-34966"/>
            <a:ext cx="10101943" cy="69639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359213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window was too small for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Señor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McGregor, and he was tired of running after Pedro.  He went back to his work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jardín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11B02D-7F40-4F1A-96EC-9F077B899E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154" y="3501997"/>
            <a:ext cx="5024846" cy="3356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26790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2EF98A-274A-4504-8AE9-1A822E2859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26" y="-14248"/>
            <a:ext cx="10289614" cy="68722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31613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5509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Pedro sat down to rest; he was out of breath and trembling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porque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he was so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asustado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and he had no idea which way to go.  Also, he was very damp from sitting in that watering can.</a:t>
            </a:r>
          </a:p>
        </p:txBody>
      </p:sp>
    </p:spTree>
    <p:extLst>
      <p:ext uri="{BB962C8B-B14F-4D97-AF65-F5344CB8AC3E}">
        <p14:creationId xmlns:p14="http://schemas.microsoft.com/office/powerpoint/2010/main" val="21511592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ground, outdoor, watering can, stone&#10;&#10;Description automatically generated">
            <a:extLst>
              <a:ext uri="{FF2B5EF4-FFF2-40B4-BE49-F238E27FC236}">
                <a16:creationId xmlns:a16="http://schemas.microsoft.com/office/drawing/2014/main" id="{73EA0DBC-FACF-486D-A959-1743A411EE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33"/>
          <a:stretch/>
        </p:blipFill>
        <p:spPr bwMode="auto">
          <a:xfrm>
            <a:off x="-525990" y="0"/>
            <a:ext cx="1271799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106823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329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After un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tiempo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he began to wander about, going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lippity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lippity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no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muy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rápido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looking all around.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A9F78A-8ECE-483C-9AC8-8E361EFAE2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6" b="14883"/>
          <a:stretch/>
        </p:blipFill>
        <p:spPr bwMode="auto">
          <a:xfrm>
            <a:off x="7959635" y="3429024"/>
            <a:ext cx="4232366" cy="34289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330220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E9A023-DC30-449D-A754-067260470D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6" b="14883"/>
          <a:stretch/>
        </p:blipFill>
        <p:spPr bwMode="auto">
          <a:xfrm>
            <a:off x="1846217" y="-14087"/>
            <a:ext cx="8499565" cy="68861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036103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329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 found a door in una pared; but it was locked, and there was no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espacio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for a fat little rabbit to squeeze underneath.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F3F3B7-2386-4883-B13A-2D21EBAEB3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53"/>
          <a:stretch/>
        </p:blipFill>
        <p:spPr bwMode="auto">
          <a:xfrm>
            <a:off x="8548370" y="3331845"/>
            <a:ext cx="3643630" cy="35261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97731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DF225F-7F71-4B73-AC81-1B5E8545A9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53"/>
          <a:stretch/>
        </p:blipFill>
        <p:spPr bwMode="auto">
          <a:xfrm>
            <a:off x="635726" y="-3710457"/>
            <a:ext cx="10920548" cy="105684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157843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329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 old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ratón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was running in and out over the door-step, carrying peas and beans to her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familia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in the wood.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C8081A-DC1B-47B7-8DFD-E99A953DB4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1"/>
          <a:stretch/>
        </p:blipFill>
        <p:spPr bwMode="auto">
          <a:xfrm>
            <a:off x="6810103" y="3456007"/>
            <a:ext cx="5381897" cy="34019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117591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A4BB10-576E-4F78-A8B4-ADEB7ACC40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1"/>
          <a:stretch/>
        </p:blipFill>
        <p:spPr bwMode="auto">
          <a:xfrm>
            <a:off x="0" y="0"/>
            <a:ext cx="12192000" cy="77067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976157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5509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Pedro asked her the way to the gate, but the pea in her mouth was very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grande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and she couldn’t responder.  She shook her cabeza at him.  Pedro began to cry.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526747-96D3-42C7-8306-0F9F2F5703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73" b="28165"/>
          <a:stretch/>
        </p:blipFill>
        <p:spPr bwMode="auto">
          <a:xfrm>
            <a:off x="3460374" y="4737463"/>
            <a:ext cx="8731626" cy="21205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01135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45B466-EE55-460E-9329-1C48A86ACF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42409"/>
            <a:ext cx="12192000" cy="81428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76412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Then he tried to find his way straight across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jardín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and came to a pond where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Señor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McGregor filled his watering cans.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B40F26-541B-4A11-B74A-06C8EBCE1D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006" y="3601661"/>
            <a:ext cx="4362994" cy="32563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82323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2AD282-49D8-4D43-8E1C-1144594CD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81" y="-1357593"/>
            <a:ext cx="11007635" cy="82155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18351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Un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gato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blanco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was staring at some gold-fish.  She sat very, very still, but now and then the tip of her cola twitched as if it was alive.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6B2D06-E5E9-4AEC-8C9E-DDD11B3045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" t="24379" r="-357" b="17662"/>
          <a:stretch/>
        </p:blipFill>
        <p:spPr bwMode="auto">
          <a:xfrm>
            <a:off x="8604704" y="3815715"/>
            <a:ext cx="3656330" cy="30422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071536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3209C9-9843-491C-AE03-2D066C2D0A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" t="24379" r="-357" b="17662"/>
          <a:stretch/>
        </p:blipFill>
        <p:spPr bwMode="auto">
          <a:xfrm>
            <a:off x="2134234" y="-10729"/>
            <a:ext cx="8255091" cy="68687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958726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Pedro thought it best to go away without speaking to her; he had heard about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gatos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from his cousin, little Benjamin Bunny.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28A1B0-F3FC-44D1-AC4B-204196D0CE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3735705"/>
            <a:ext cx="3657600" cy="31222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14935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7BF94C-6C98-42D1-AFB3-D556CDB7D2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111" y="0"/>
            <a:ext cx="803377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05267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 went back towards the shed, but suddenly, quite close to him, he heard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sonido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of a hoe –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scr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-r-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ritch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scratch, scratch, scritch.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E3CB7-6C4E-4C98-903C-C4F600E3EE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160" y="3641587"/>
            <a:ext cx="4815840" cy="321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97935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86F93C-0157-4B3E-8D8C-4D97313563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59" y="0"/>
            <a:ext cx="10268282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58897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Pedro se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escondió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underneath the bushes.  No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pasó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nada, so he came out and climbed on a wheelbarrow and peeped over.  </a:t>
            </a:r>
          </a:p>
        </p:txBody>
      </p:sp>
      <p:pic>
        <p:nvPicPr>
          <p:cNvPr id="4" name="Picture 3" descr="A wheelbarrow full of plants&#10;&#10;Description automatically generated with medium confidence">
            <a:extLst>
              <a:ext uri="{FF2B5EF4-FFF2-40B4-BE49-F238E27FC236}">
                <a16:creationId xmlns:a16="http://schemas.microsoft.com/office/drawing/2014/main" id="{5D484254-C606-4C48-A888-D85CB9A75A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703" y="3688068"/>
            <a:ext cx="4772297" cy="31699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17364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eelbarrow full of plants&#10;&#10;Description automatically generated with medium confidence">
            <a:extLst>
              <a:ext uri="{FF2B5EF4-FFF2-40B4-BE49-F238E27FC236}">
                <a16:creationId xmlns:a16="http://schemas.microsoft.com/office/drawing/2014/main" id="{EAFAE6C6-AB0E-40B3-9145-6B3D5543A4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25" y="4548"/>
            <a:ext cx="10317795" cy="68534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29866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329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Señor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McGregor was hoeing onions.  His back was turned towards Pedro, and beyond him was the gate!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6C2F46-6C28-4E12-A73B-F424941871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75" b="32143"/>
          <a:stretch/>
        </p:blipFill>
        <p:spPr bwMode="auto">
          <a:xfrm>
            <a:off x="7358743" y="3647859"/>
            <a:ext cx="4833257" cy="32101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145781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95CD41-2EC6-472D-A0C9-2F5CB1ED0E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75" b="32143"/>
          <a:stretch/>
        </p:blipFill>
        <p:spPr bwMode="auto">
          <a:xfrm>
            <a:off x="1" y="-1098800"/>
            <a:ext cx="12191999" cy="80976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6238098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Pedro got off the wheelbarrow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silencio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and started running,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muy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rápido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along un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sendero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behind some black-currant bushes.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A30E3A-48A9-4698-94BF-341B7B84DD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6" b="10164"/>
          <a:stretch/>
        </p:blipFill>
        <p:spPr bwMode="auto">
          <a:xfrm>
            <a:off x="6766560" y="3874008"/>
            <a:ext cx="5425440" cy="29839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882803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352B76-D1B3-459A-BB8C-DC750E9A64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6" b="10164"/>
          <a:stretch/>
        </p:blipFill>
        <p:spPr bwMode="auto">
          <a:xfrm>
            <a:off x="-1" y="0"/>
            <a:ext cx="12549051" cy="69019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6628601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Señor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McGregor caught sight of him at the corner, but Pedro slipped underneath the gate, and was safe, por fin, in the wood outside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jardín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AC8846-00A0-4824-A77D-4FFB2B1099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634" y="5049131"/>
            <a:ext cx="2708366" cy="18088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22477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B6D755-E386-4135-A476-2822533F01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1428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03985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329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Señor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McGregor hung up the little blue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chaqueta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and the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zapatos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for a scare-crow to frighten the blackbirds.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2648B0-97C4-4114-9098-45CF017C9F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3" b="14048"/>
          <a:stretch/>
        </p:blipFill>
        <p:spPr bwMode="auto">
          <a:xfrm>
            <a:off x="5164183" y="3544259"/>
            <a:ext cx="7027817" cy="33137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962420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C1414A-2799-483E-A5D9-3E4FC9D4CF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3" b="14048"/>
          <a:stretch/>
        </p:blipFill>
        <p:spPr bwMode="auto">
          <a:xfrm>
            <a:off x="-1" y="0"/>
            <a:ext cx="14544517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1921948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329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Pedro never stopped running or looked behind him until he got to his casa under the root of the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grande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fir-tree.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15F5FA-CDFD-4C85-B102-E462CCF5BD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4" b="24664"/>
          <a:stretch/>
        </p:blipFill>
        <p:spPr bwMode="auto">
          <a:xfrm>
            <a:off x="6992983" y="3682981"/>
            <a:ext cx="5199017" cy="31750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348193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76E87D-2D21-48D3-903B-5C920B0C92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4" b="24664"/>
          <a:stretch/>
        </p:blipFill>
        <p:spPr bwMode="auto">
          <a:xfrm>
            <a:off x="0" y="-563739"/>
            <a:ext cx="12192000" cy="74456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722047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329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 was so tired that he flopped down on the nice soft sand of the rabbit-hole and shut his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ojos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EB4447-850D-49E6-8546-A089F4B4EF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131" y="3551086"/>
            <a:ext cx="5860869" cy="33069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6887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B88A06-AFFC-44CB-9C9F-BBF82CDF4F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583"/>
            <a:ext cx="12192000" cy="68791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43878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His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Mamá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was busy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preparando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the supper.  She wondered what he had done with his little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chaqueta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and par de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zapatos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74DF99-EF3F-44F8-B675-57F1F8A2F3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0" b="10154"/>
          <a:stretch/>
        </p:blipFill>
        <p:spPr bwMode="auto">
          <a:xfrm>
            <a:off x="6888481" y="3959897"/>
            <a:ext cx="5303520" cy="28981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86160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BE6D6F-B8BF-4F55-A43C-9CEEF8E645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0" b="10154"/>
          <a:stretch/>
        </p:blipFill>
        <p:spPr bwMode="auto">
          <a:xfrm>
            <a:off x="-191589" y="-6847"/>
            <a:ext cx="12562649" cy="68648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3067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Pedro was not very well during the evening.  His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Mamá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put him to bed, and made una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infusión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de camomile for him to sip.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7563A4-1CAA-450E-8653-3692A9936C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869" y="3647405"/>
            <a:ext cx="4807131" cy="32105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27441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939E01-54AF-489F-9E90-1840AB5655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0429"/>
            <a:ext cx="12305211" cy="82184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601702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EB56D-5F35-402B-AA6A-73840BFCEAE8}"/>
              </a:ext>
            </a:extLst>
          </p:cNvPr>
          <p:cNvSpPr txBox="1"/>
          <p:nvPr/>
        </p:nvSpPr>
        <p:spPr>
          <a:xfrm>
            <a:off x="283028" y="186142"/>
            <a:ext cx="11625943" cy="4401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But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Flopsy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Mopsy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and Cotton-tail had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moras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deliciosas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and little cakes called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Magdalenas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and a drink of </a:t>
            </a:r>
            <a:r>
              <a:rPr lang="en-GB" sz="4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limonada</a:t>
            </a:r>
            <a:r>
              <a:rPr lang="en-GB" sz="4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for their tea.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80F7D7-5B98-4864-B325-FF8EA0BA6F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5"/>
          <a:stretch/>
        </p:blipFill>
        <p:spPr bwMode="auto">
          <a:xfrm>
            <a:off x="6096001" y="3607650"/>
            <a:ext cx="6096000" cy="32503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2221206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D0FF51-B1B1-4686-BF48-B5B7F574B2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5"/>
          <a:stretch/>
        </p:blipFill>
        <p:spPr bwMode="auto">
          <a:xfrm>
            <a:off x="-374469" y="-21015"/>
            <a:ext cx="12906103" cy="68814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4576449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0CC390-365E-4C45-9173-759CB71E91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815" y="1606731"/>
            <a:ext cx="2975429" cy="446314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0550F6-FAED-4217-A9E5-19B9893C0DD1}"/>
              </a:ext>
            </a:extLst>
          </p:cNvPr>
          <p:cNvSpPr txBox="1"/>
          <p:nvPr/>
        </p:nvSpPr>
        <p:spPr>
          <a:xfrm>
            <a:off x="3396343" y="156754"/>
            <a:ext cx="5373188" cy="1214846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s-E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Pedro </a:t>
            </a:r>
            <a:r>
              <a:rPr lang="es-ES" sz="1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Rabbit</a:t>
            </a:r>
            <a:endParaRPr lang="en-GB" sz="18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64733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lagomorph, mammal&#10;&#10;Description automatically generated">
            <a:extLst>
              <a:ext uri="{FF2B5EF4-FFF2-40B4-BE49-F238E27FC236}">
                <a16:creationId xmlns:a16="http://schemas.microsoft.com/office/drawing/2014/main" id="{E8598B0C-F472-4770-B36C-1A227420C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628" y="0"/>
            <a:ext cx="91807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306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1106</Words>
  <Application>Microsoft Office PowerPoint</Application>
  <PresentationFormat>Widescreen</PresentationFormat>
  <Paragraphs>54</Paragraphs>
  <Slides>88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93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Darby</dc:creator>
  <cp:lastModifiedBy>Ruth Darby</cp:lastModifiedBy>
  <cp:revision>3</cp:revision>
  <dcterms:created xsi:type="dcterms:W3CDTF">2021-12-05T16:25:40Z</dcterms:created>
  <dcterms:modified xsi:type="dcterms:W3CDTF">2021-12-06T11:57:56Z</dcterms:modified>
</cp:coreProperties>
</file>